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0" d="100"/>
          <a:sy n="70" d="100"/>
        </p:scale>
        <p:origin x="536"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12/3/2015</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12/3/2015</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MOBILE TECHNOLOGIES</a:t>
            </a:r>
            <a:endParaRPr lang="en-GB" dirty="0"/>
          </a:p>
        </p:txBody>
      </p:sp>
      <p:sp>
        <p:nvSpPr>
          <p:cNvPr id="3" name="Subtitle 2"/>
          <p:cNvSpPr>
            <a:spLocks noGrp="1"/>
          </p:cNvSpPr>
          <p:nvPr>
            <p:ph type="subTitle" idx="1"/>
          </p:nvPr>
        </p:nvSpPr>
        <p:spPr/>
        <p:txBody>
          <a:bodyPr/>
          <a:lstStyle/>
          <a:p>
            <a:r>
              <a:rPr lang="en-GB" dirty="0" smtClean="0"/>
              <a:t>THE PAST, PRESENT AND FUTURE</a:t>
            </a:r>
            <a:endParaRPr lang="en-GB" dirty="0"/>
          </a:p>
        </p:txBody>
      </p:sp>
    </p:spTree>
    <p:extLst>
      <p:ext uri="{BB962C8B-B14F-4D97-AF65-F5344CB8AC3E}">
        <p14:creationId xmlns:p14="http://schemas.microsoft.com/office/powerpoint/2010/main" val="1213618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OCTOBER 2010</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3813" y="2729475"/>
            <a:ext cx="5943600" cy="941849"/>
          </a:xfrm>
        </p:spPr>
      </p:pic>
      <p:sp>
        <p:nvSpPr>
          <p:cNvPr id="4" name="Text Placeholder 3"/>
          <p:cNvSpPr>
            <a:spLocks noGrp="1"/>
          </p:cNvSpPr>
          <p:nvPr>
            <p:ph type="body" sz="half" idx="2"/>
          </p:nvPr>
        </p:nvSpPr>
        <p:spPr>
          <a:xfrm>
            <a:off x="1141411" y="1933731"/>
            <a:ext cx="3205737" cy="2866869"/>
          </a:xfrm>
        </p:spPr>
        <p:txBody>
          <a:bodyPr>
            <a:normAutofit/>
          </a:bodyPr>
          <a:lstStyle/>
          <a:p>
            <a:r>
              <a:rPr lang="en-GB" sz="2000" dirty="0" smtClean="0"/>
              <a:t>WINDOWS PHONE IS LAUNCHED</a:t>
            </a:r>
            <a:endParaRPr lang="en-GB" sz="2000" dirty="0"/>
          </a:p>
        </p:txBody>
      </p:sp>
    </p:spTree>
    <p:extLst>
      <p:ext uri="{BB962C8B-B14F-4D97-AF65-F5344CB8AC3E}">
        <p14:creationId xmlns:p14="http://schemas.microsoft.com/office/powerpoint/2010/main" val="181106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2011</a:t>
            </a:r>
            <a:endParaRPr lang="en-GB" dirty="0"/>
          </a:p>
        </p:txBody>
      </p:sp>
      <p:sp>
        <p:nvSpPr>
          <p:cNvPr id="3" name="Content Placeholder 2"/>
          <p:cNvSpPr>
            <a:spLocks noGrp="1"/>
          </p:cNvSpPr>
          <p:nvPr>
            <p:ph idx="1"/>
          </p:nvPr>
        </p:nvSpPr>
        <p:spPr>
          <a:xfrm>
            <a:off x="1141413" y="1362457"/>
            <a:ext cx="9905998" cy="4428744"/>
          </a:xfrm>
        </p:spPr>
        <p:txBody>
          <a:bodyPr>
            <a:normAutofit/>
          </a:bodyPr>
          <a:lstStyle/>
          <a:p>
            <a:r>
              <a:rPr lang="en-GB" sz="2400" dirty="0" smtClean="0"/>
              <a:t>“APP” VOTED WORD OF THE YEAR 2010</a:t>
            </a:r>
          </a:p>
          <a:p>
            <a:r>
              <a:rPr lang="en-GB" sz="2400" dirty="0" smtClean="0"/>
              <a:t>TOTAL APPLE APP STORE APP DOWNLOADS EXCEED </a:t>
            </a:r>
            <a:r>
              <a:rPr lang="en-GB" sz="2400" b="1" dirty="0" smtClean="0"/>
              <a:t>10 BILLION</a:t>
            </a:r>
          </a:p>
          <a:p>
            <a:r>
              <a:rPr lang="en-GB" sz="2400" dirty="0" smtClean="0"/>
              <a:t>APPLE RELEASES IPAD2</a:t>
            </a:r>
          </a:p>
          <a:p>
            <a:r>
              <a:rPr lang="en-GB" sz="2400" dirty="0" smtClean="0"/>
              <a:t>APPLE RELEASES IPHONE 4S</a:t>
            </a:r>
          </a:p>
          <a:p>
            <a:r>
              <a:rPr lang="en-GB" sz="2400" dirty="0" smtClean="0"/>
              <a:t>TOTAL NUMBER OF APPS REACHES 1 MILLION</a:t>
            </a:r>
          </a:p>
          <a:p>
            <a:r>
              <a:rPr lang="en-GB" sz="2400" dirty="0" smtClean="0"/>
              <a:t>APP USAGE SURPASSES MOBILE WEB USAGE</a:t>
            </a:r>
          </a:p>
        </p:txBody>
      </p:sp>
    </p:spTree>
    <p:extLst>
      <p:ext uri="{BB962C8B-B14F-4D97-AF65-F5344CB8AC3E}">
        <p14:creationId xmlns:p14="http://schemas.microsoft.com/office/powerpoint/2010/main" val="675631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July 2013</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7267" y="1385634"/>
            <a:ext cx="5496692" cy="3629532"/>
          </a:xfrm>
        </p:spPr>
      </p:pic>
      <p:sp>
        <p:nvSpPr>
          <p:cNvPr id="4" name="Text Placeholder 3"/>
          <p:cNvSpPr>
            <a:spLocks noGrp="1"/>
          </p:cNvSpPr>
          <p:nvPr>
            <p:ph type="body" sz="half" idx="2"/>
          </p:nvPr>
        </p:nvSpPr>
        <p:spPr>
          <a:xfrm>
            <a:off x="1141411" y="2039112"/>
            <a:ext cx="3549121" cy="2761488"/>
          </a:xfrm>
        </p:spPr>
        <p:txBody>
          <a:bodyPr>
            <a:normAutofit/>
          </a:bodyPr>
          <a:lstStyle/>
          <a:p>
            <a:pPr algn="just"/>
            <a:r>
              <a:rPr lang="en-GB" sz="1800" dirty="0" smtClean="0"/>
              <a:t>GOOGLE PLAY AND APPLE STORE REACH OVER 50 BILLION DOWNLOADS EACH</a:t>
            </a:r>
            <a:endParaRPr lang="en-GB" sz="1800" dirty="0"/>
          </a:p>
        </p:txBody>
      </p:sp>
    </p:spTree>
    <p:extLst>
      <p:ext uri="{BB962C8B-B14F-4D97-AF65-F5344CB8AC3E}">
        <p14:creationId xmlns:p14="http://schemas.microsoft.com/office/powerpoint/2010/main" val="1888706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2014</a:t>
            </a:r>
            <a:endParaRPr lang="en-GB" dirty="0"/>
          </a:p>
        </p:txBody>
      </p:sp>
      <p:sp>
        <p:nvSpPr>
          <p:cNvPr id="3" name="Content Placeholder 2"/>
          <p:cNvSpPr>
            <a:spLocks noGrp="1"/>
          </p:cNvSpPr>
          <p:nvPr>
            <p:ph idx="1"/>
          </p:nvPr>
        </p:nvSpPr>
        <p:spPr>
          <a:xfrm>
            <a:off x="1141413" y="1746503"/>
            <a:ext cx="9905998" cy="4044697"/>
          </a:xfrm>
        </p:spPr>
        <p:txBody>
          <a:bodyPr>
            <a:normAutofit/>
          </a:bodyPr>
          <a:lstStyle/>
          <a:p>
            <a:r>
              <a:rPr lang="en-GB" sz="2400" dirty="0" smtClean="0"/>
              <a:t>GMAIL BECOMES FIRST STANDALONE APP TO HIT 1 BILLION DOWNLOADS</a:t>
            </a:r>
          </a:p>
          <a:p>
            <a:r>
              <a:rPr lang="en-GB" sz="2400" dirty="0" smtClean="0"/>
              <a:t>APPLE JOINS THE MOBILE PAYMENT MARKET WITH APPLE PAY</a:t>
            </a:r>
          </a:p>
          <a:p>
            <a:r>
              <a:rPr lang="en-GB" sz="2400" dirty="0" smtClean="0"/>
              <a:t>WINDOWS PHONE 8.1 RELEASED</a:t>
            </a:r>
          </a:p>
          <a:p>
            <a:r>
              <a:rPr lang="en-GB" sz="2400" dirty="0" smtClean="0"/>
              <a:t>BLACKBERRY CLASSIC INTRODUCED</a:t>
            </a:r>
          </a:p>
          <a:p>
            <a:r>
              <a:rPr lang="en-GB" sz="2400" dirty="0" smtClean="0"/>
              <a:t>USERS AGED 18 AND OVER SPEND 65% MORE TIME EACH MONTH USING APPS THAN THEY DID 2 YEARS AGO</a:t>
            </a:r>
            <a:endParaRPr lang="en-GB" sz="2400" dirty="0"/>
          </a:p>
        </p:txBody>
      </p:sp>
    </p:spTree>
    <p:extLst>
      <p:ext uri="{BB962C8B-B14F-4D97-AF65-F5344CB8AC3E}">
        <p14:creationId xmlns:p14="http://schemas.microsoft.com/office/powerpoint/2010/main" val="1918863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2015</a:t>
            </a:r>
            <a:endParaRPr lang="en-GB" dirty="0"/>
          </a:p>
        </p:txBody>
      </p:sp>
      <p:sp>
        <p:nvSpPr>
          <p:cNvPr id="3" name="Content Placeholder 2"/>
          <p:cNvSpPr>
            <a:spLocks noGrp="1"/>
          </p:cNvSpPr>
          <p:nvPr>
            <p:ph idx="1"/>
          </p:nvPr>
        </p:nvSpPr>
        <p:spPr>
          <a:xfrm>
            <a:off x="1141413" y="-676656"/>
            <a:ext cx="9905998" cy="6467857"/>
          </a:xfrm>
        </p:spPr>
        <p:txBody>
          <a:bodyPr>
            <a:normAutofit/>
          </a:bodyPr>
          <a:lstStyle/>
          <a:p>
            <a:r>
              <a:rPr lang="en-GB" sz="2800" dirty="0" smtClean="0"/>
              <a:t>APPLE REACHES 100 BILLION DOWNLOADS</a:t>
            </a:r>
          </a:p>
          <a:p>
            <a:r>
              <a:rPr lang="en-GB" sz="2800" dirty="0" smtClean="0"/>
              <a:t>APPS ACOUNT FOR 88% OF USAGE ON SMARTPHONES</a:t>
            </a:r>
            <a:endParaRPr lang="en-GB" sz="2800" dirty="0"/>
          </a:p>
        </p:txBody>
      </p:sp>
    </p:spTree>
    <p:extLst>
      <p:ext uri="{BB962C8B-B14F-4D97-AF65-F5344CB8AC3E}">
        <p14:creationId xmlns:p14="http://schemas.microsoft.com/office/powerpoint/2010/main" val="735881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Mobile appS</a:t>
            </a:r>
            <a:endParaRPr lang="en-GB" dirty="0"/>
          </a:p>
        </p:txBody>
      </p:sp>
      <p:sp>
        <p:nvSpPr>
          <p:cNvPr id="3" name="Text Placeholder 2"/>
          <p:cNvSpPr>
            <a:spLocks noGrp="1"/>
          </p:cNvSpPr>
          <p:nvPr>
            <p:ph type="body" idx="1"/>
          </p:nvPr>
        </p:nvSpPr>
        <p:spPr/>
        <p:txBody>
          <a:bodyPr/>
          <a:lstStyle/>
          <a:p>
            <a:r>
              <a:rPr lang="en-GB" dirty="0" smtClean="0"/>
              <a:t>THE FUTURE</a:t>
            </a:r>
            <a:endParaRPr lang="en-GB" dirty="0"/>
          </a:p>
        </p:txBody>
      </p:sp>
    </p:spTree>
    <p:extLst>
      <p:ext uri="{BB962C8B-B14F-4D97-AF65-F5344CB8AC3E}">
        <p14:creationId xmlns:p14="http://schemas.microsoft.com/office/powerpoint/2010/main" val="84124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No more apps?</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6738" y="609600"/>
            <a:ext cx="4857750" cy="5181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p:cNvSpPr>
            <a:spLocks noGrp="1"/>
          </p:cNvSpPr>
          <p:nvPr>
            <p:ph type="body" sz="half" idx="2"/>
          </p:nvPr>
        </p:nvSpPr>
        <p:spPr>
          <a:xfrm>
            <a:off x="1141411" y="2971800"/>
            <a:ext cx="3549121" cy="2551176"/>
          </a:xfrm>
        </p:spPr>
        <p:txBody>
          <a:bodyPr>
            <a:noAutofit/>
          </a:bodyPr>
          <a:lstStyle/>
          <a:p>
            <a:pPr algn="just"/>
            <a:r>
              <a:rPr lang="en-US" sz="1400" dirty="0"/>
              <a:t>The idea of having a screen full of icons, representing independent apps, that need to be opened to experience them, is making less and less sense. The idea that these apps sit in the background, pushing content into a central experience, is making more and more sense. That central experience may be something that looks like a notification </a:t>
            </a:r>
            <a:r>
              <a:rPr lang="en-US" sz="1400" dirty="0" err="1"/>
              <a:t>centre</a:t>
            </a:r>
            <a:r>
              <a:rPr lang="en-US" sz="1400" dirty="0"/>
              <a:t> today, or something similar to Google Now, or something entirely new.</a:t>
            </a:r>
            <a:endParaRPr lang="en-GB" sz="1400" dirty="0"/>
          </a:p>
        </p:txBody>
      </p:sp>
    </p:spTree>
    <p:extLst>
      <p:ext uri="{BB962C8B-B14F-4D97-AF65-F5344CB8AC3E}">
        <p14:creationId xmlns:p14="http://schemas.microsoft.com/office/powerpoint/2010/main" val="2652939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APPS IN OUR HANDS</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3813" y="1220798"/>
            <a:ext cx="5943600" cy="39592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p:cNvSpPr>
            <a:spLocks noGrp="1"/>
          </p:cNvSpPr>
          <p:nvPr>
            <p:ph type="body" sz="half" idx="2"/>
          </p:nvPr>
        </p:nvSpPr>
        <p:spPr>
          <a:xfrm>
            <a:off x="1141411" y="2398426"/>
            <a:ext cx="3655441" cy="2878112"/>
          </a:xfrm>
        </p:spPr>
        <p:txBody>
          <a:bodyPr/>
          <a:lstStyle/>
          <a:p>
            <a:pPr algn="just"/>
            <a:r>
              <a:rPr lang="en-GB" dirty="0" smtClean="0"/>
              <a:t>AS SMARTPHONES AND WEARABLE TECHNOLOGY IMPROVES, MOBILE APPS WILL NEED TO KEEP UP IN ORDER TO ADEQUATELY DELIVER INFORMATION IN NEW WAYS</a:t>
            </a:r>
            <a:endParaRPr lang="en-GB" dirty="0"/>
          </a:p>
        </p:txBody>
      </p:sp>
    </p:spTree>
    <p:extLst>
      <p:ext uri="{BB962C8B-B14F-4D97-AF65-F5344CB8AC3E}">
        <p14:creationId xmlns:p14="http://schemas.microsoft.com/office/powerpoint/2010/main" val="81914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MOBILE CONNECTED SMART-OBJECTS</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9113" y="1552575"/>
            <a:ext cx="4953000" cy="3295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p:cNvSpPr>
            <a:spLocks noGrp="1"/>
          </p:cNvSpPr>
          <p:nvPr>
            <p:ph type="body" sz="half" idx="2"/>
          </p:nvPr>
        </p:nvSpPr>
        <p:spPr/>
        <p:txBody>
          <a:bodyPr/>
          <a:lstStyle/>
          <a:p>
            <a:pPr algn="just"/>
            <a:r>
              <a:rPr lang="en-GB" dirty="0" smtClean="0"/>
              <a:t>BY 2020, THE MARKET WILL CONTAIN SEVERAL HUNDRED SMART OBJECTS, INCLUDING LED LIGHT BULBS, TOYS, DOMESTIC APPLIANCES, SPORTS EQUIPMENT, MEDICAL DEVICES AND CONTROLLABLE POWER SOCKETS</a:t>
            </a:r>
            <a:endParaRPr lang="en-GB" dirty="0"/>
          </a:p>
        </p:txBody>
      </p:sp>
    </p:spTree>
    <p:extLst>
      <p:ext uri="{BB962C8B-B14F-4D97-AF65-F5344CB8AC3E}">
        <p14:creationId xmlns:p14="http://schemas.microsoft.com/office/powerpoint/2010/main" val="2935220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732341" cy="1371600"/>
          </a:xfrm>
        </p:spPr>
        <p:txBody>
          <a:bodyPr>
            <a:normAutofit/>
          </a:bodyPr>
          <a:lstStyle/>
          <a:p>
            <a:r>
              <a:rPr lang="es-ES" sz="2000" dirty="0" smtClean="0"/>
              <a:t>DEVELOPING APPS IN APPS?</a:t>
            </a:r>
            <a:endParaRPr lang="en-GB" sz="20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36951" y="609600"/>
            <a:ext cx="4077324" cy="5181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p:cNvSpPr>
            <a:spLocks noGrp="1"/>
          </p:cNvSpPr>
          <p:nvPr>
            <p:ph type="body" sz="half" idx="2"/>
          </p:nvPr>
        </p:nvSpPr>
        <p:spPr>
          <a:xfrm>
            <a:off x="1141411" y="3346704"/>
            <a:ext cx="3549121" cy="1453895"/>
          </a:xfrm>
        </p:spPr>
        <p:txBody>
          <a:bodyPr>
            <a:noAutofit/>
          </a:bodyPr>
          <a:lstStyle/>
          <a:p>
            <a:pPr algn="just"/>
            <a:r>
              <a:rPr lang="en-US" sz="1400" dirty="0"/>
              <a:t>Most organizations will need application development tools to support </a:t>
            </a:r>
            <a:r>
              <a:rPr lang="en-US" sz="1400" dirty="0" smtClean="0"/>
              <a:t>three </a:t>
            </a:r>
            <a:r>
              <a:rPr lang="en-US" sz="1400" dirty="0"/>
              <a:t>key platforms (Android, iOS and Windows) and three application architectures (native, hybrid and mobile Web). </a:t>
            </a:r>
            <a:r>
              <a:rPr lang="en-US" sz="1400" dirty="0" smtClean="0"/>
              <a:t>most </a:t>
            </a:r>
            <a:r>
              <a:rPr lang="en-US" sz="1400" dirty="0"/>
              <a:t>large organizations will need a portfolio of several tools to deliver to the architectures and platforms they require. </a:t>
            </a:r>
            <a:endParaRPr lang="en-GB" sz="1400" dirty="0"/>
          </a:p>
        </p:txBody>
      </p:sp>
    </p:spTree>
    <p:extLst>
      <p:ext uri="{BB962C8B-B14F-4D97-AF65-F5344CB8AC3E}">
        <p14:creationId xmlns:p14="http://schemas.microsoft.com/office/powerpoint/2010/main" val="783150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MOBILE TECHNOLOGIES</a:t>
            </a:r>
            <a:endParaRPr lang="en-GB" dirty="0"/>
          </a:p>
        </p:txBody>
      </p:sp>
      <p:sp>
        <p:nvSpPr>
          <p:cNvPr id="3" name="Content Placeholder 2"/>
          <p:cNvSpPr>
            <a:spLocks noGrp="1"/>
          </p:cNvSpPr>
          <p:nvPr>
            <p:ph idx="1"/>
          </p:nvPr>
        </p:nvSpPr>
        <p:spPr>
          <a:xfrm>
            <a:off x="1141413" y="411481"/>
            <a:ext cx="9905998" cy="5379720"/>
          </a:xfrm>
        </p:spPr>
        <p:txBody>
          <a:bodyPr>
            <a:normAutofit/>
          </a:bodyPr>
          <a:lstStyle/>
          <a:p>
            <a:pPr algn="just"/>
            <a:r>
              <a:rPr lang="en-US" sz="2800" dirty="0"/>
              <a:t>Mobile technology is exactly what the name indicates – technology that is portable; it refers to any device that you can carry with you to perform a wide variety of “tasks”.  It is technology that allows those tasks to be performed via cellular phone, PDA, vehicles, laptops, etc. </a:t>
            </a:r>
            <a:endParaRPr lang="en-GB" sz="2800" dirty="0"/>
          </a:p>
        </p:txBody>
      </p:sp>
    </p:spTree>
    <p:extLst>
      <p:ext uri="{BB962C8B-B14F-4D97-AF65-F5344CB8AC3E}">
        <p14:creationId xmlns:p14="http://schemas.microsoft.com/office/powerpoint/2010/main" val="1150763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END</a:t>
            </a:r>
            <a:endParaRPr lang="en-GB" dirty="0"/>
          </a:p>
        </p:txBody>
      </p:sp>
    </p:spTree>
    <p:extLst>
      <p:ext uri="{BB962C8B-B14F-4D97-AF65-F5344CB8AC3E}">
        <p14:creationId xmlns:p14="http://schemas.microsoft.com/office/powerpoint/2010/main" val="3070584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FRANK COBBY</a:t>
            </a:r>
            <a:endParaRPr lang="en-GB" dirty="0"/>
          </a:p>
        </p:txBody>
      </p:sp>
      <p:sp>
        <p:nvSpPr>
          <p:cNvPr id="3" name="Text Placeholder 2"/>
          <p:cNvSpPr>
            <a:spLocks noGrp="1"/>
          </p:cNvSpPr>
          <p:nvPr>
            <p:ph type="body" idx="1"/>
          </p:nvPr>
        </p:nvSpPr>
        <p:spPr/>
        <p:txBody>
          <a:bodyPr/>
          <a:lstStyle/>
          <a:p>
            <a:r>
              <a:rPr lang="en-GB" dirty="0" smtClean="0"/>
              <a:t>COB143419@STUDENTID.CITYBATHCOLL.AC.UK</a:t>
            </a:r>
            <a:endParaRPr lang="en-GB" dirty="0"/>
          </a:p>
        </p:txBody>
      </p:sp>
    </p:spTree>
    <p:extLst>
      <p:ext uri="{BB962C8B-B14F-4D97-AF65-F5344CB8AC3E}">
        <p14:creationId xmlns:p14="http://schemas.microsoft.com/office/powerpoint/2010/main" val="1840715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MOBILE apps</a:t>
            </a:r>
            <a:endParaRPr lang="en-GB" dirty="0"/>
          </a:p>
        </p:txBody>
      </p:sp>
      <p:sp>
        <p:nvSpPr>
          <p:cNvPr id="3" name="Text Placeholder 2"/>
          <p:cNvSpPr>
            <a:spLocks noGrp="1"/>
          </p:cNvSpPr>
          <p:nvPr>
            <p:ph type="body" idx="1"/>
          </p:nvPr>
        </p:nvSpPr>
        <p:spPr/>
        <p:txBody>
          <a:bodyPr/>
          <a:lstStyle/>
          <a:p>
            <a:r>
              <a:rPr lang="en-GB" dirty="0" smtClean="0"/>
              <a:t>A TRAVEL THROUGH HISTORY</a:t>
            </a:r>
            <a:endParaRPr lang="en-GB" dirty="0"/>
          </a:p>
        </p:txBody>
      </p:sp>
    </p:spTree>
    <p:extLst>
      <p:ext uri="{BB962C8B-B14F-4D97-AF65-F5344CB8AC3E}">
        <p14:creationId xmlns:p14="http://schemas.microsoft.com/office/powerpoint/2010/main" val="2782095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1993</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80899" y="609600"/>
            <a:ext cx="2789428" cy="5181600"/>
          </a:xfrm>
        </p:spPr>
      </p:pic>
      <p:sp>
        <p:nvSpPr>
          <p:cNvPr id="4" name="Text Placeholder 3"/>
          <p:cNvSpPr>
            <a:spLocks noGrp="1"/>
          </p:cNvSpPr>
          <p:nvPr>
            <p:ph type="body" sz="half" idx="2"/>
          </p:nvPr>
        </p:nvSpPr>
        <p:spPr/>
        <p:txBody>
          <a:bodyPr>
            <a:noAutofit/>
          </a:bodyPr>
          <a:lstStyle/>
          <a:p>
            <a:pPr algn="just"/>
            <a:r>
              <a:rPr lang="en-GB" sz="1800" b="1" dirty="0" smtClean="0"/>
              <a:t>IBM</a:t>
            </a:r>
            <a:r>
              <a:rPr lang="en-GB" sz="1800" dirty="0" smtClean="0"/>
              <a:t> BEGINS SELLING </a:t>
            </a:r>
            <a:r>
              <a:rPr lang="en-GB" sz="1800" b="1" dirty="0" smtClean="0"/>
              <a:t>SIMON</a:t>
            </a:r>
            <a:r>
              <a:rPr lang="en-GB" sz="1800" dirty="0" smtClean="0"/>
              <a:t>, WHICH PAVES THE WAY FOR MODERN SMARTPHONES BY INCLDUDING A TOUCHSCREEN INSTEAD OF BUTTONS.</a:t>
            </a:r>
            <a:endParaRPr lang="en-GB" sz="1800" dirty="0"/>
          </a:p>
        </p:txBody>
      </p:sp>
    </p:spTree>
    <p:extLst>
      <p:ext uri="{BB962C8B-B14F-4D97-AF65-F5344CB8AC3E}">
        <p14:creationId xmlns:p14="http://schemas.microsoft.com/office/powerpoint/2010/main" val="3703040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2002</a:t>
            </a:r>
            <a:endParaRPr lang="en-GB" dirty="0"/>
          </a:p>
        </p:txBody>
      </p:sp>
      <p:sp>
        <p:nvSpPr>
          <p:cNvPr id="4" name="Text Placeholder 3"/>
          <p:cNvSpPr>
            <a:spLocks noGrp="1"/>
          </p:cNvSpPr>
          <p:nvPr>
            <p:ph type="body" sz="half" idx="2"/>
          </p:nvPr>
        </p:nvSpPr>
        <p:spPr>
          <a:xfrm>
            <a:off x="1141411" y="2971800"/>
            <a:ext cx="3549121" cy="2694482"/>
          </a:xfrm>
        </p:spPr>
        <p:txBody>
          <a:bodyPr>
            <a:noAutofit/>
          </a:bodyPr>
          <a:lstStyle/>
          <a:p>
            <a:r>
              <a:rPr lang="en-GB" sz="1800" b="1" dirty="0" smtClean="0"/>
              <a:t>RIM </a:t>
            </a:r>
            <a:r>
              <a:rPr lang="en-GB" sz="1800" dirty="0" smtClean="0">
                <a:effectLst>
                  <a:glow rad="38100">
                    <a:schemeClr val="bg1">
                      <a:lumMod val="50000"/>
                      <a:lumOff val="50000"/>
                      <a:alpha val="20000"/>
                    </a:schemeClr>
                  </a:glow>
                  <a:outerShdw blurRad="38100" dist="38100" dir="2700000" algn="tl">
                    <a:srgbClr val="000000">
                      <a:alpha val="43137"/>
                    </a:srgbClr>
                  </a:outerShdw>
                </a:effectLst>
              </a:rPr>
              <a:t>RELEASES ITS FIRST </a:t>
            </a:r>
            <a:r>
              <a:rPr lang="en-GB" sz="1800" b="1" dirty="0" smtClean="0"/>
              <a:t>BLACKBERRY </a:t>
            </a:r>
            <a:r>
              <a:rPr lang="en-GB" sz="1800" dirty="0" smtClean="0"/>
              <a:t>DEVICES WITH INTEGRATED PHONE FUNCTIONALITY: THE PRODUCT LINE EVENTUALLY EVOLVES INTO THE FIRST MASS-MARKET SMARTPHONE OPTIMIZED FOR WIRELESS EMAIL</a:t>
            </a:r>
            <a:endParaRPr lang="en-GB" sz="1800" b="1"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89713" y="1057275"/>
            <a:ext cx="2971800" cy="4286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30277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2007</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7363" y="1676400"/>
            <a:ext cx="2476500" cy="304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p:cNvSpPr>
            <a:spLocks noGrp="1"/>
          </p:cNvSpPr>
          <p:nvPr>
            <p:ph type="body" sz="half" idx="2"/>
          </p:nvPr>
        </p:nvSpPr>
        <p:spPr>
          <a:xfrm>
            <a:off x="1141411" y="2971799"/>
            <a:ext cx="3430589" cy="2819401"/>
          </a:xfrm>
        </p:spPr>
        <p:txBody>
          <a:bodyPr>
            <a:normAutofit/>
          </a:bodyPr>
          <a:lstStyle/>
          <a:p>
            <a:pPr algn="just"/>
            <a:r>
              <a:rPr lang="en-GB" b="1" dirty="0" smtClean="0"/>
              <a:t>APPLE</a:t>
            </a:r>
            <a:r>
              <a:rPr lang="en-GB" dirty="0" smtClean="0"/>
              <a:t> RELEASES THE FIRST </a:t>
            </a:r>
            <a:r>
              <a:rPr lang="en-GB" b="1" dirty="0" smtClean="0"/>
              <a:t>IPHONE</a:t>
            </a:r>
            <a:r>
              <a:rPr lang="en-GB" dirty="0" smtClean="0"/>
              <a:t>, WHICH COMES WITH ONLY THE DEFAULT APPS PRELOADED ON THE PHONE, INCLUDING:</a:t>
            </a:r>
          </a:p>
          <a:p>
            <a:pPr marL="285750" indent="-285750" algn="just">
              <a:buFont typeface="Arial" panose="020B0604020202020204" pitchFamily="34" charset="0"/>
              <a:buChar char="•"/>
            </a:pPr>
            <a:r>
              <a:rPr lang="en-GB" dirty="0" smtClean="0"/>
              <a:t>MAPS</a:t>
            </a:r>
          </a:p>
          <a:p>
            <a:pPr marL="285750" indent="-285750" algn="just">
              <a:buFont typeface="Arial" panose="020B0604020202020204" pitchFamily="34" charset="0"/>
              <a:buChar char="•"/>
            </a:pPr>
            <a:r>
              <a:rPr lang="en-GB" dirty="0" smtClean="0"/>
              <a:t>PHOTOS</a:t>
            </a:r>
          </a:p>
          <a:p>
            <a:pPr marL="285750" indent="-285750" algn="just">
              <a:buFont typeface="Arial" panose="020B0604020202020204" pitchFamily="34" charset="0"/>
              <a:buChar char="•"/>
            </a:pPr>
            <a:r>
              <a:rPr lang="en-GB" dirty="0" smtClean="0"/>
              <a:t>TEXTS</a:t>
            </a:r>
          </a:p>
          <a:p>
            <a:pPr marL="285750" indent="-285750" algn="just">
              <a:buFont typeface="Arial" panose="020B0604020202020204" pitchFamily="34" charset="0"/>
              <a:buChar char="•"/>
            </a:pPr>
            <a:r>
              <a:rPr lang="en-GB" dirty="0" smtClean="0"/>
              <a:t>WEATHER</a:t>
            </a:r>
            <a:endParaRPr lang="en-GB" dirty="0"/>
          </a:p>
        </p:txBody>
      </p:sp>
    </p:spTree>
    <p:extLst>
      <p:ext uri="{BB962C8B-B14F-4D97-AF65-F5344CB8AC3E}">
        <p14:creationId xmlns:p14="http://schemas.microsoft.com/office/powerpoint/2010/main" val="3061236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JULY 2008</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3813" y="2319261"/>
            <a:ext cx="5943600" cy="1762277"/>
          </a:xfrm>
        </p:spPr>
      </p:pic>
      <p:sp>
        <p:nvSpPr>
          <p:cNvPr id="4" name="Text Placeholder 3"/>
          <p:cNvSpPr>
            <a:spLocks noGrp="1"/>
          </p:cNvSpPr>
          <p:nvPr>
            <p:ph type="body" sz="half" idx="2"/>
          </p:nvPr>
        </p:nvSpPr>
        <p:spPr>
          <a:xfrm>
            <a:off x="1141411" y="2083633"/>
            <a:ext cx="3549121" cy="2716967"/>
          </a:xfrm>
        </p:spPr>
        <p:txBody>
          <a:bodyPr>
            <a:normAutofit/>
          </a:bodyPr>
          <a:lstStyle/>
          <a:p>
            <a:r>
              <a:rPr lang="en-GB" sz="1800" dirty="0" smtClean="0"/>
              <a:t>APPLE LAUNCHES THE APP STORE AND IPHONE 3G</a:t>
            </a:r>
            <a:endParaRPr lang="en-GB" sz="1800" dirty="0"/>
          </a:p>
        </p:txBody>
      </p:sp>
    </p:spTree>
    <p:extLst>
      <p:ext uri="{BB962C8B-B14F-4D97-AF65-F5344CB8AC3E}">
        <p14:creationId xmlns:p14="http://schemas.microsoft.com/office/powerpoint/2010/main" val="2596456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October 2008</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46863" y="1771650"/>
            <a:ext cx="2857500" cy="2857500"/>
          </a:xfrm>
        </p:spPr>
      </p:pic>
      <p:sp>
        <p:nvSpPr>
          <p:cNvPr id="4" name="Text Placeholder 3"/>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GB" sz="1800" dirty="0" smtClean="0"/>
              <a:t>GOOGLE LAUNCHES ANDROID MARKET</a:t>
            </a:r>
            <a:endParaRPr lang="en-GB" sz="1800" dirty="0"/>
          </a:p>
          <a:p>
            <a:pPr marL="285750" indent="-285750">
              <a:buFont typeface="Arial" panose="020B0604020202020204" pitchFamily="34" charset="0"/>
              <a:buChar char="•"/>
            </a:pPr>
            <a:r>
              <a:rPr lang="en-GB" sz="1800" dirty="0" smtClean="0"/>
              <a:t>HTC RELEASES THE HTC DREAM, THE FIRST COMMERCIALLY AVAILABLE ANDROID SMARTPHONE</a:t>
            </a:r>
            <a:endParaRPr lang="en-GB" sz="1800" dirty="0"/>
          </a:p>
        </p:txBody>
      </p:sp>
    </p:spTree>
    <p:extLst>
      <p:ext uri="{BB962C8B-B14F-4D97-AF65-F5344CB8AC3E}">
        <p14:creationId xmlns:p14="http://schemas.microsoft.com/office/powerpoint/2010/main" val="690740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APRIL 2010</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93757" y="609600"/>
            <a:ext cx="4163712" cy="5181600"/>
          </a:xfrm>
        </p:spPr>
      </p:pic>
      <p:sp>
        <p:nvSpPr>
          <p:cNvPr id="4" name="Text Placeholder 3"/>
          <p:cNvSpPr>
            <a:spLocks noGrp="1"/>
          </p:cNvSpPr>
          <p:nvPr>
            <p:ph type="body" sz="half" idx="2"/>
          </p:nvPr>
        </p:nvSpPr>
        <p:spPr>
          <a:xfrm>
            <a:off x="1141411" y="1723869"/>
            <a:ext cx="4210078" cy="3076731"/>
          </a:xfrm>
        </p:spPr>
        <p:txBody>
          <a:bodyPr>
            <a:normAutofit/>
          </a:bodyPr>
          <a:lstStyle/>
          <a:p>
            <a:r>
              <a:rPr lang="en-GB" sz="2400" b="1" dirty="0" smtClean="0"/>
              <a:t>APPLE </a:t>
            </a:r>
            <a:r>
              <a:rPr lang="en-GB" sz="2400" dirty="0" smtClean="0"/>
              <a:t>RELEASES FIRST </a:t>
            </a:r>
            <a:r>
              <a:rPr lang="en-GB" sz="2400" b="1" dirty="0" smtClean="0"/>
              <a:t>IPAD</a:t>
            </a:r>
            <a:endParaRPr lang="en-GB" sz="2400" b="1" dirty="0"/>
          </a:p>
        </p:txBody>
      </p:sp>
    </p:spTree>
    <p:extLst>
      <p:ext uri="{BB962C8B-B14F-4D97-AF65-F5344CB8AC3E}">
        <p14:creationId xmlns:p14="http://schemas.microsoft.com/office/powerpoint/2010/main" val="10412567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1FEE2289-88FB-467C-9C9A-54F3C85768F0}"/>
    </a:ext>
  </a:extLst>
</a:theme>
</file>

<file path=docProps/app.xml><?xml version="1.0" encoding="utf-8"?>
<Properties xmlns="http://schemas.openxmlformats.org/officeDocument/2006/extended-properties" xmlns:vt="http://schemas.openxmlformats.org/officeDocument/2006/docPropsVTypes">
  <Template>TM03457485[[fn=Mesh]]</Template>
  <TotalTime>96</TotalTime>
  <Words>486</Words>
  <Application>Microsoft Office PowerPoint</Application>
  <PresentationFormat>Widescreen</PresentationFormat>
  <Paragraphs>56</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Century Gothic</vt:lpstr>
      <vt:lpstr>Mesh</vt:lpstr>
      <vt:lpstr>MOBILE TECHNOLOGIES</vt:lpstr>
      <vt:lpstr>MOBILE TECHNOLOGIES</vt:lpstr>
      <vt:lpstr>MOBILE apps</vt:lpstr>
      <vt:lpstr>1993</vt:lpstr>
      <vt:lpstr>2002</vt:lpstr>
      <vt:lpstr>2007</vt:lpstr>
      <vt:lpstr>JULY 2008</vt:lpstr>
      <vt:lpstr>October 2008</vt:lpstr>
      <vt:lpstr>APRIL 2010</vt:lpstr>
      <vt:lpstr>OCTOBER 2010</vt:lpstr>
      <vt:lpstr>2011</vt:lpstr>
      <vt:lpstr>July 2013</vt:lpstr>
      <vt:lpstr>2014</vt:lpstr>
      <vt:lpstr>2015</vt:lpstr>
      <vt:lpstr>Mobile appS</vt:lpstr>
      <vt:lpstr>No more apps?</vt:lpstr>
      <vt:lpstr>APPS IN OUR HANDS</vt:lpstr>
      <vt:lpstr>MOBILE CONNECTED SMART-OBJECTS</vt:lpstr>
      <vt:lpstr>DEVELOPING APPS IN APPS?</vt:lpstr>
      <vt:lpstr>THE END</vt:lpstr>
      <vt:lpstr>FRANK COBBY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TECHNOLOGIES</dc:title>
  <dc:creator>Frank Cobby Avaria</dc:creator>
  <cp:lastModifiedBy>Frank Cobby Avaria</cp:lastModifiedBy>
  <cp:revision>12</cp:revision>
  <dcterms:created xsi:type="dcterms:W3CDTF">2015-12-02T08:05:06Z</dcterms:created>
  <dcterms:modified xsi:type="dcterms:W3CDTF">2015-12-03T12:32:18Z</dcterms:modified>
</cp:coreProperties>
</file>